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al Unicode Bold" charset="1" panose="020B0704020202020204"/>
      <p:regular r:id="rId14"/>
    </p:embeddedFont>
    <p:embeddedFont>
      <p:font typeface="Arial Unicode" charset="1" panose="020B06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37942" y="2690601"/>
            <a:ext cx="9813429" cy="182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spc="-94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A.U.R.O.R.A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7942" y="4612036"/>
            <a:ext cx="15327129" cy="531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nalysis of </a:t>
            </a: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pstream </a:t>
            </a: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isks using </a:t>
            </a: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bserved </a:t>
            </a: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egional </a:t>
            </a: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nomalies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47965" y="2351919"/>
            <a:ext cx="7255679" cy="266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63595" y="5459563"/>
            <a:ext cx="10252435" cy="37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Data analysts often need to study revenue changes in relation to macro-level societal factors (e.g., economic conditions, weather, news events).</a:t>
            </a:r>
          </a:p>
          <a:p>
            <a:pPr algn="just">
              <a:lnSpc>
                <a:spcPts val="2303"/>
              </a:lnSpc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</a:p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</a:t>
            </a: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ut relevant data are scattered across multiple external sources with differing formats and time resolutions.</a:t>
            </a:r>
          </a:p>
          <a:p>
            <a:pPr algn="just">
              <a:lnSpc>
                <a:spcPts val="2303"/>
              </a:lnSpc>
            </a:pPr>
          </a:p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Analysts must manually retrieve, clean, and align these heterogeneous datasets, a process that is time-consuming, error-prone, difficult to reproduce, and frequently repeated across projects.</a:t>
            </a:r>
          </a:p>
          <a:p>
            <a:pPr algn="just">
              <a:lnSpc>
                <a:spcPts val="2303"/>
              </a:lnSpc>
            </a:pPr>
          </a:p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Differences in data frequency (daily, weekly, monthly, quarterly) further complicate analysis.</a:t>
            </a:r>
          </a:p>
          <a:p>
            <a:pPr algn="just">
              <a:lnSpc>
                <a:spcPts val="230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40844" y="-91004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218604" y="-1214872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25523" y="1009686"/>
            <a:ext cx="8733761" cy="273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1"/>
              </a:lnSpc>
            </a:pPr>
            <a:r>
              <a:rPr lang="en-US" sz="11694" spc="-73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Proposed Solution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0">
            <a:off x="14259284" y="3359560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1" y="7605287"/>
                </a:lnTo>
                <a:lnTo>
                  <a:pt x="9274741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26009" y="4625809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1" y="0"/>
                </a:lnTo>
                <a:lnTo>
                  <a:pt x="9274741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33896" y="3991538"/>
            <a:ext cx="10185400" cy="545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926" indent="-311963" lvl="1">
              <a:lnSpc>
                <a:spcPts val="2889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We propose a ready-to-use R package that automates the integration of macro-level contextual data with user-provided revenue datasets through a single high-level function call.</a:t>
            </a:r>
          </a:p>
          <a:p>
            <a:pPr algn="l">
              <a:lnSpc>
                <a:spcPts val="2889"/>
              </a:lnSpc>
            </a:pPr>
          </a:p>
          <a:p>
            <a:pPr algn="l" marL="623926" indent="-311963" lvl="1">
              <a:lnSpc>
                <a:spcPts val="2889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package retrieves data from multiple external APIs, standardizes all sources to a common daily time scale.</a:t>
            </a:r>
          </a:p>
          <a:p>
            <a:pPr algn="l">
              <a:lnSpc>
                <a:spcPts val="2889"/>
              </a:lnSpc>
            </a:pPr>
          </a:p>
          <a:p>
            <a:pPr algn="l" marL="623926" indent="-311963" lvl="1">
              <a:lnSpc>
                <a:spcPts val="2889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resulting augmented dataset enables efficient visualization, correlation, and trend analysis of revenue alongside macro-level factors</a:t>
            </a:r>
          </a:p>
          <a:p>
            <a:pPr algn="l">
              <a:lnSpc>
                <a:spcPts val="2889"/>
              </a:lnSpc>
            </a:pPr>
          </a:p>
          <a:p>
            <a:pPr algn="l" marL="623926" indent="-311963" lvl="1">
              <a:lnSpc>
                <a:spcPts val="2889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This reduces manual effort while improving reproducibility and analytical efficiency.</a:t>
            </a:r>
          </a:p>
          <a:p>
            <a:pPr algn="l">
              <a:lnSpc>
                <a:spcPts val="288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726009" y="-217624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1" y="0"/>
                </a:lnTo>
                <a:lnTo>
                  <a:pt x="9274741" y="7605288"/>
                </a:lnTo>
                <a:lnTo>
                  <a:pt x="0" y="7605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3230512" y="-297947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1" y="7605287"/>
                </a:lnTo>
                <a:lnTo>
                  <a:pt x="9274741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12736869" y="3431821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06675" y="3904469"/>
            <a:ext cx="3484666" cy="4563991"/>
            <a:chOff x="0" y="0"/>
            <a:chExt cx="89098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58141" y="3904469"/>
            <a:ext cx="3484666" cy="4563991"/>
            <a:chOff x="0" y="0"/>
            <a:chExt cx="890986" cy="11669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97623" y="3904469"/>
            <a:ext cx="3484666" cy="4563991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214218" y="5019030"/>
            <a:ext cx="1772512" cy="1772512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098947" y="5652297"/>
            <a:ext cx="882017" cy="882017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969762" y="5514059"/>
            <a:ext cx="1158493" cy="1158493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85470" y="585470"/>
              <a:ext cx="5179060" cy="5179060"/>
            </a:xfrm>
            <a:custGeom>
              <a:avLst/>
              <a:gdLst/>
              <a:ahLst/>
              <a:cxnLst/>
              <a:rect r="r" b="b" t="t" l="l"/>
              <a:pathLst>
                <a:path h="5179060" w="5179060">
                  <a:moveTo>
                    <a:pt x="2589530" y="0"/>
                  </a:moveTo>
                  <a:lnTo>
                    <a:pt x="2589530" y="0"/>
                  </a:lnTo>
                  <a:cubicBezTo>
                    <a:pt x="3276316" y="0"/>
                    <a:pt x="3934973" y="272825"/>
                    <a:pt x="4420604" y="758456"/>
                  </a:cubicBezTo>
                  <a:cubicBezTo>
                    <a:pt x="4906235" y="1244087"/>
                    <a:pt x="5179060" y="1902744"/>
                    <a:pt x="5179060" y="2589530"/>
                  </a:cubicBezTo>
                  <a:lnTo>
                    <a:pt x="5179060" y="2589530"/>
                  </a:lnTo>
                  <a:cubicBezTo>
                    <a:pt x="5179060" y="3276316"/>
                    <a:pt x="4906235" y="3934973"/>
                    <a:pt x="4420604" y="4420604"/>
                  </a:cubicBezTo>
                  <a:cubicBezTo>
                    <a:pt x="3934973" y="4906235"/>
                    <a:pt x="3276316" y="5179060"/>
                    <a:pt x="2589530" y="5179060"/>
                  </a:cubicBezTo>
                  <a:lnTo>
                    <a:pt x="2589530" y="5179060"/>
                  </a:lnTo>
                  <a:cubicBezTo>
                    <a:pt x="1902744" y="5179060"/>
                    <a:pt x="1244087" y="4906235"/>
                    <a:pt x="758456" y="4420604"/>
                  </a:cubicBezTo>
                  <a:cubicBezTo>
                    <a:pt x="272825" y="3934973"/>
                    <a:pt x="0" y="3276316"/>
                    <a:pt x="0" y="2589530"/>
                  </a:cubicBezTo>
                  <a:lnTo>
                    <a:pt x="0" y="2589530"/>
                  </a:lnTo>
                  <a:cubicBezTo>
                    <a:pt x="0" y="1902744"/>
                    <a:pt x="272825" y="1244087"/>
                    <a:pt x="758456" y="758456"/>
                  </a:cubicBezTo>
                  <a:cubicBezTo>
                    <a:pt x="1244087" y="272825"/>
                    <a:pt x="1902744" y="0"/>
                    <a:pt x="2589530" y="0"/>
                  </a:cubicBezTo>
                  <a:close/>
                </a:path>
              </a:pathLst>
            </a:custGeom>
            <a:blipFill>
              <a:blip r:embed="rId6"/>
              <a:stretch>
                <a:fillRect l="-6526" t="-25487" r="-22171" b="-1659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632985" y="1897765"/>
            <a:ext cx="2675348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APIs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28043" y="756287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FRED API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79509" y="756287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GDELT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18991" y="756287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Open Mateo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30323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01202" y="3268082"/>
            <a:ext cx="4988675" cy="2393095"/>
          </a:xfrm>
          <a:custGeom>
            <a:avLst/>
            <a:gdLst/>
            <a:ahLst/>
            <a:cxnLst/>
            <a:rect r="r" b="b" t="t" l="l"/>
            <a:pathLst>
              <a:path h="2393095" w="4988675">
                <a:moveTo>
                  <a:pt x="0" y="0"/>
                </a:moveTo>
                <a:lnTo>
                  <a:pt x="4988674" y="0"/>
                </a:lnTo>
                <a:lnTo>
                  <a:pt x="4988674" y="2393096"/>
                </a:lnTo>
                <a:lnTo>
                  <a:pt x="0" y="2393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12" r="0" b="-81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631135" y="5898211"/>
            <a:ext cx="5873692" cy="1710713"/>
          </a:xfrm>
          <a:custGeom>
            <a:avLst/>
            <a:gdLst/>
            <a:ahLst/>
            <a:cxnLst/>
            <a:rect r="r" b="b" t="t" l="l"/>
            <a:pathLst>
              <a:path h="1710713" w="5873692">
                <a:moveTo>
                  <a:pt x="0" y="0"/>
                </a:moveTo>
                <a:lnTo>
                  <a:pt x="5873692" y="0"/>
                </a:lnTo>
                <a:lnTo>
                  <a:pt x="5873692" y="1710713"/>
                </a:lnTo>
                <a:lnTo>
                  <a:pt x="0" y="17107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323277" y="2467599"/>
            <a:ext cx="4610683" cy="3181366"/>
          </a:xfrm>
          <a:custGeom>
            <a:avLst/>
            <a:gdLst/>
            <a:ahLst/>
            <a:cxnLst/>
            <a:rect r="r" b="b" t="t" l="l"/>
            <a:pathLst>
              <a:path h="3181366" w="4610683">
                <a:moveTo>
                  <a:pt x="0" y="0"/>
                </a:moveTo>
                <a:lnTo>
                  <a:pt x="4610683" y="0"/>
                </a:lnTo>
                <a:lnTo>
                  <a:pt x="4610683" y="3181367"/>
                </a:lnTo>
                <a:lnTo>
                  <a:pt x="0" y="31813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714" r="0" b="-171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84468" y="5898211"/>
            <a:ext cx="4422104" cy="2922209"/>
          </a:xfrm>
          <a:custGeom>
            <a:avLst/>
            <a:gdLst/>
            <a:ahLst/>
            <a:cxnLst/>
            <a:rect r="r" b="b" t="t" l="l"/>
            <a:pathLst>
              <a:path h="2922209" w="4422104">
                <a:moveTo>
                  <a:pt x="0" y="0"/>
                </a:moveTo>
                <a:lnTo>
                  <a:pt x="4422104" y="0"/>
                </a:lnTo>
                <a:lnTo>
                  <a:pt x="4422104" y="2922209"/>
                </a:lnTo>
                <a:lnTo>
                  <a:pt x="0" y="29222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06235" y="729959"/>
            <a:ext cx="7255679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Demo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7644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340796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7207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7278" y="2105450"/>
            <a:ext cx="742621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95170"/>
            <a:ext cx="8192902" cy="536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package provides a unified, one-call interface to automatically fetch, align, and integrate heterogeneous macro-level data sources.</a:t>
            </a:r>
          </a:p>
          <a:p>
            <a:pPr algn="l">
              <a:lnSpc>
                <a:spcPts val="2503"/>
              </a:lnSpc>
            </a:pP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No existing industry package provides the full end-to-end capability</a:t>
            </a:r>
          </a:p>
          <a:p>
            <a:pPr algn="l">
              <a:lnSpc>
                <a:spcPts val="2503"/>
              </a:lnSpc>
            </a:pP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It standardizes mixed-frequency macro data into a consistent daily time series using reproducible, built-in transformation rules, eliminating ad-hoc alignment and manual preprocessing.</a:t>
            </a:r>
          </a:p>
          <a:p>
            <a:pPr algn="l">
              <a:lnSpc>
                <a:spcPts val="2503"/>
              </a:lnSpc>
            </a:pP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By drastically reducing data preparation time and improving reproducibility, the solution enables analysts to focus on insight generation, faster trend discovery, and more informed revenue analysis.</a:t>
            </a:r>
          </a:p>
          <a:p>
            <a:pPr algn="l">
              <a:lnSpc>
                <a:spcPts val="250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12411" y="2100580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56273" y="-4674369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46499" y="3124013"/>
            <a:ext cx="3484666" cy="4563991"/>
            <a:chOff x="0" y="0"/>
            <a:chExt cx="890986" cy="11669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70769" y="3352109"/>
            <a:ext cx="3036124" cy="30361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3"/>
              <a:stretch>
                <a:fillRect l="-6341" t="-21686" r="0" b="-3792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126444" y="3124013"/>
            <a:ext cx="3484666" cy="4563991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41602" y="3352109"/>
            <a:ext cx="3036124" cy="30361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4213" r="0" b="-3559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003564" y="3124013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218721" y="3352109"/>
            <a:ext cx="3036124" cy="30361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5"/>
              <a:stretch>
                <a:fillRect l="-7388" t="-15129" r="0" b="-4575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496138" y="1381125"/>
            <a:ext cx="733382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Our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61656" y="6690989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Zaed Khan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41602" y="6690989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Ilakiya Yuvarani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18721" y="6690989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Karthik Chandran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5615649" y="4838718"/>
            <a:ext cx="733382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DAG_F7hvoWA</dc:identifier>
  <dcterms:modified xsi:type="dcterms:W3CDTF">2011-08-01T06:04:30Z</dcterms:modified>
  <cp:revision>1</cp:revision>
  <dc:title>Cyan Gradient Technology Startup Business Company Presentation</dc:title>
</cp:coreProperties>
</file>